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8" r:id="rId3"/>
    <p:sldId id="308" r:id="rId4"/>
    <p:sldId id="311" r:id="rId5"/>
    <p:sldId id="287" r:id="rId6"/>
    <p:sldId id="288" r:id="rId7"/>
    <p:sldId id="289" r:id="rId8"/>
    <p:sldId id="290" r:id="rId9"/>
    <p:sldId id="291" r:id="rId10"/>
    <p:sldId id="294" r:id="rId11"/>
    <p:sldId id="285" r:id="rId12"/>
    <p:sldId id="293" r:id="rId13"/>
    <p:sldId id="292" r:id="rId14"/>
    <p:sldId id="267" r:id="rId15"/>
    <p:sldId id="296" r:id="rId16"/>
    <p:sldId id="318" r:id="rId17"/>
    <p:sldId id="295" r:id="rId18"/>
    <p:sldId id="304" r:id="rId19"/>
    <p:sldId id="315" r:id="rId20"/>
    <p:sldId id="310" r:id="rId21"/>
    <p:sldId id="316" r:id="rId22"/>
    <p:sldId id="317" r:id="rId23"/>
    <p:sldId id="286" r:id="rId24"/>
  </p:sldIdLst>
  <p:sldSz cx="9144000" cy="6858000" type="screen4x3"/>
  <p:notesSz cx="6669088" cy="99282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6DD0A4-639F-45BB-B30E-2F3B14ADB546}" v="53" dt="2024-07-10T12:24:08.4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595" autoAdjust="0"/>
  </p:normalViewPr>
  <p:slideViewPr>
    <p:cSldViewPr>
      <p:cViewPr varScale="1">
        <p:scale>
          <a:sx n="108" d="100"/>
          <a:sy n="108" d="100"/>
        </p:scale>
        <p:origin x="16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0C3A4227-ABA1-0503-1BCD-1E06645FCAD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121037AB-8112-172A-C89F-B7F08FAC8A0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5780" name="Rectangle 4">
            <a:extLst>
              <a:ext uri="{FF2B5EF4-FFF2-40B4-BE49-F238E27FC236}">
                <a16:creationId xmlns:a16="http://schemas.microsoft.com/office/drawing/2014/main" id="{049DA9A2-CBE6-61CB-644B-45FAABA8F88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5781" name="Rectangle 5">
            <a:extLst>
              <a:ext uri="{FF2B5EF4-FFF2-40B4-BE49-F238E27FC236}">
                <a16:creationId xmlns:a16="http://schemas.microsoft.com/office/drawing/2014/main" id="{151E1303-8C86-E8C4-654A-783371398C3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46A4E73-D09C-47A6-B680-182ECCEE073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3AB519-9884-7B0A-7CF2-D1A5F0005F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7DAA3E-B43A-3870-74C8-FFD7503B5EB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678BC24-CDB9-4918-B5A2-67578682D01E}" type="datetimeFigureOut">
              <a:rPr lang="en-US"/>
              <a:pPr>
                <a:defRPr/>
              </a:pPr>
              <a:t>8/20/2024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7B1C8CB-85F4-973D-2AD8-600BB499AE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E944B2E-7CA5-8065-7E29-F2F1C37D6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681B1-CA5C-E0F9-62B1-21EF4A5F92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581D6-8FB8-144F-C897-73EFFF0430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57CF90C-AA7F-45DD-8E4D-9FD536C6EED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599AE7C3-0BB4-7AC9-BE73-4871EC9315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72BF1636-3147-CDD3-457C-C0EC02E7F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9FA58CDB-EF2C-3E4B-5BEB-E702C07266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3F1E3F-246E-4F11-86D7-9C43F8D402DA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E3F721E4-4FBF-A7D3-E7DB-4193488CA6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3C390C23-341B-F6CF-3DCB-612F4E347B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73AB71B2-6E71-B760-F0A9-66E8A5BEB5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3CEDA3-0A71-4C4F-BC0F-9958D06E83F0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88BA4B9B-D1F8-7522-1AAB-4C456BF14F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7DF6C318-B26D-CEA2-A68B-5B6B6D8595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03A29971-72B0-CFED-3DC9-2BE8ABFCFB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CE686D-8F1A-4E02-9E43-4DA23117A500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81A38DDF-3716-0269-6CD4-D4607ED38C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2B99EEC-30E5-AD7C-60D7-DD938B016A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Wolfram syndrome can impact your swallowing.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5DD15E3-C37C-9EDD-9834-F300A22A0F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2375E23-9FA5-4C94-9D1C-D6F7A131F83F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2D9C57AB-A4CE-6381-9B6C-BD1199BF24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98503AA2-2775-892A-24E6-E645364202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10F90369-4EA7-F20A-33CD-BBBCD8DB26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74D0E8-FF0D-4F27-B6BD-0046D74FA75F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7660C05C-38C4-2357-268D-9207EC43E3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9C990E3F-082E-E56C-FA24-F76F457839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Add picture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6CCE0062-DE6B-14F3-9193-19706DD814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4498725-EBD7-4212-9CBD-10262BFB4A1F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B6BD7F0F-E9F9-91D9-C6BA-BDD5133080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DCB0B380-98A8-D2D5-2256-87A6000F03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Add picture</a:t>
            </a: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C7657B22-0BA3-A92F-7059-8F15C463D3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61378C-72F5-45D8-8ED6-100689D25C9B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B4A061BC-B01B-A49A-F116-2AB888FF1D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DA5CA109-95D4-C68A-5975-DCD25BE177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73BDCE8E-1167-ECDE-9F49-6F3BD47D2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D0B1CD-1506-4F99-85D5-17AF8DBF4C72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F937B5B3-7512-898D-CEF8-C2AE3BC124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924D33CD-D9B1-DC08-4978-44050BC2D1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9A911654-BAAF-3BAD-36B8-98F0C3F7EF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4AB3C0D-1A42-44F4-811D-BCAD0D246213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E8662B-3432-5162-7AEA-4605B3A02086}"/>
              </a:ext>
            </a:extLst>
          </p:cNvPr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D72CD7-1E26-06ED-5F19-F7093CE1C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5A1AD-8DB2-DC53-D2F2-6053893D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FCC46F-55A7-CD73-0DED-A0AF26CBC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E385-0769-4382-B125-0B9E6564D0A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849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87BD4-1102-2499-0A55-F77D4BC1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6D409-CD13-B6C6-55BB-099744173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53B7E-BD01-EF16-6A8E-7E58D502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DF0A6-5F01-4392-B413-0EE972D813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08722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94F7B-1CD0-DB9C-10A1-F64C5112E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F5D09-D8C9-41C9-8F3D-1EE7FB13D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F419B-83E7-4618-42EF-F6E1A9B20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3FA66-0E29-4EB2-A562-BB6A2454032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083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A4F30-601D-A2EF-4E1F-8C650E345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B837F-6800-0071-5333-F5945E4D4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20F51-15A8-0A61-87BE-48278EFC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93C70-5CB6-4099-BD45-8BD027E3436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3810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F89D3B-98E6-FB62-F047-0C5B08ED41C9}"/>
              </a:ext>
            </a:extLst>
          </p:cNvPr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767A68-8BA2-C230-327E-39F678445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F2F19B-A324-615A-24E1-5B563CC00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08A95E-FD6B-A807-CAFE-D458D7D6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47AB9-0E1E-4B6F-A81C-F0318B8E397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3195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A23B80-0DC9-E1FB-2F6A-27459D83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7CF197-82B4-CAB6-8977-1F2CA6FEE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AD0B21-B8E3-3C02-A90D-38A4AB9B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84AF3-C971-44F6-8362-4858CE62CBE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6466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D0CC63-5081-4614-A71C-FE43754FE232}"/>
              </a:ext>
            </a:extLst>
          </p:cNvPr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F059175E-272D-74D0-FE19-3E28F5C62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591D6EEE-3140-6B77-CCBD-1178041AA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8261BC9-ACFD-AA66-D8D3-351F6C405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20023-AA32-4B7E-9A96-A01F5490E3F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4773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1C0A338-968F-0F86-E72D-2A87E41D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F88486E-8375-FE72-69F7-241C2E89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5AD9B82-A56D-EE3D-903D-88572B14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B90DA-0D03-4CD5-A28B-FA24A116C1D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0052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5F4EAD0-0CC2-8DEF-356C-A87753477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CCE1D4-CD33-174F-ACD4-63C3475C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828D434-C400-1C05-E739-83D2DC13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B3F12-78E6-45D3-91B4-D33074FDD23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913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353F2F-B733-E749-864D-0D940BCA6917}"/>
              </a:ext>
            </a:extLst>
          </p:cNvPr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4F60B25-828A-3B32-4CB2-30290BF63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1E93AAF-A5D8-AADB-BB4E-F5AB91D4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6618EFF-B8D4-A0AA-C0D8-AD507C251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F921F-D1E9-4C3E-A730-B0624190FD7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938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F68311-A7E0-ADE5-C0E9-40133E203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FADF7E-95DD-8BAB-4727-E0DD62474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5D7D6B-227D-549D-0243-61BD56D02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1C46A-4CA9-434F-8248-31ACB67997B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389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A995E3-D594-580E-E7F3-8EAE78A76A8C}"/>
              </a:ext>
            </a:extLst>
          </p:cNvPr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43E30-4C1C-56FF-0310-C9C57451C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C11DB1A0-8667-324C-9C9A-0CEA430836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793DCC-7334-0476-F498-DE5105FB690A}"/>
              </a:ext>
            </a:extLst>
          </p:cNvPr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35933-DA2E-C476-46F9-05DAE9DBF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FACF1-2193-619B-08EB-E0E51916A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001F9-CB63-1095-52AE-98289C988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6B982AA-1A41-4C3D-97BC-A2A0A2DF36F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0" r:id="rId2"/>
    <p:sldLayoutId id="2147483788" r:id="rId3"/>
    <p:sldLayoutId id="2147483781" r:id="rId4"/>
    <p:sldLayoutId id="2147483789" r:id="rId5"/>
    <p:sldLayoutId id="2147483782" r:id="rId6"/>
    <p:sldLayoutId id="2147483783" r:id="rId7"/>
    <p:sldLayoutId id="2147483790" r:id="rId8"/>
    <p:sldLayoutId id="2147483784" r:id="rId9"/>
    <p:sldLayoutId id="2147483785" r:id="rId10"/>
    <p:sldLayoutId id="214748378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audio" Target="../media/media13.m4a"/><Relationship Id="rId7" Type="http://schemas.openxmlformats.org/officeDocument/2006/relationships/image" Target="../media/image2.jpeg"/><Relationship Id="rId12" Type="http://schemas.openxmlformats.org/officeDocument/2006/relationships/image" Target="../media/image21.jpe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6.jpeg"/><Relationship Id="rId11" Type="http://schemas.openxmlformats.org/officeDocument/2006/relationships/image" Target="../media/image20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jpeg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4.m4a"/><Relationship Id="rId7" Type="http://schemas.openxmlformats.org/officeDocument/2006/relationships/image" Target="../media/image24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23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9.xml"/><Relationship Id="rId10" Type="http://schemas.openxmlformats.org/officeDocument/2006/relationships/hyperlink" Target="https://iddsi.org/framework/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4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6.m4a"/><Relationship Id="rId7" Type="http://schemas.openxmlformats.org/officeDocument/2006/relationships/image" Target="../media/image28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27.jpe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media17.m4a"/><Relationship Id="rId7" Type="http://schemas.openxmlformats.org/officeDocument/2006/relationships/image" Target="../media/image29.jpeg"/><Relationship Id="rId12" Type="http://schemas.openxmlformats.org/officeDocument/2006/relationships/image" Target="../media/image4.pn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.jpeg"/><Relationship Id="rId5" Type="http://schemas.openxmlformats.org/officeDocument/2006/relationships/audio" Target="../media/media18.m4a"/><Relationship Id="rId10" Type="http://schemas.openxmlformats.org/officeDocument/2006/relationships/image" Target="../media/image21.jpeg"/><Relationship Id="rId4" Type="http://schemas.microsoft.com/office/2007/relationships/media" Target="../media/media18.m4a"/><Relationship Id="rId9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media19.m4a"/><Relationship Id="rId7" Type="http://schemas.openxmlformats.org/officeDocument/2006/relationships/image" Target="../media/image32.jpeg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2.jpeg"/><Relationship Id="rId5" Type="http://schemas.openxmlformats.org/officeDocument/2006/relationships/image" Target="../media/image31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audio" Target="../media/media20.m4a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microsoft.com/office/2007/relationships/media" Target="../media/media20.m4a"/><Relationship Id="rId1" Type="http://schemas.openxmlformats.org/officeDocument/2006/relationships/tags" Target="../tags/tag18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9.jpeg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9.xml"/><Relationship Id="rId6" Type="http://schemas.openxmlformats.org/officeDocument/2006/relationships/image" Target="../media/image4.png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4.png"/><Relationship Id="rId2" Type="http://schemas.microsoft.com/office/2007/relationships/media" Target="../media/media22.m4a"/><Relationship Id="rId1" Type="http://schemas.openxmlformats.org/officeDocument/2006/relationships/tags" Target="../tags/tag20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2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6.m4a"/><Relationship Id="rId7" Type="http://schemas.openxmlformats.org/officeDocument/2006/relationships/image" Target="../media/image2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8.m4a"/><Relationship Id="rId7" Type="http://schemas.openxmlformats.org/officeDocument/2006/relationships/image" Target="../media/image13.jpe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9.m4a"/><Relationship Id="rId7" Type="http://schemas.openxmlformats.org/officeDocument/2006/relationships/image" Target="../media/image2.jpe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30C70BE-03B2-C1E0-853D-E2C981D6AF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476250"/>
            <a:ext cx="7772400" cy="28082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2800" b="1" dirty="0"/>
              <a:t>SPEECH AND LANGUAGE</a:t>
            </a:r>
            <a:br>
              <a:rPr lang="en-GB" altLang="en-US" sz="2800" b="1" dirty="0"/>
            </a:br>
            <a:r>
              <a:rPr lang="en-GB" altLang="en-US" sz="2800" b="1" dirty="0"/>
              <a:t>THERAPY</a:t>
            </a:r>
            <a:br>
              <a:rPr lang="en-GB" altLang="en-US" sz="2800" b="1" dirty="0"/>
            </a:br>
            <a:br>
              <a:rPr lang="en-GB" altLang="en-US" sz="2800" b="1" dirty="0"/>
            </a:br>
            <a:endParaRPr lang="en-GB" altLang="en-US" sz="2800" b="1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0288C3D-0302-6DD0-6711-47B0DCF017F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96913" y="36449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GB" altLang="en-US" sz="1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GB" altLang="en-US" sz="1800" dirty="0"/>
              <a:t>Sharnae Salmon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GB" altLang="en-US" sz="1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GB" altLang="en-US" sz="1800" dirty="0"/>
              <a:t>Specialist Speech and Language Therapist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GB" altLang="en-US" sz="1800" dirty="0"/>
          </a:p>
        </p:txBody>
      </p:sp>
      <p:pic>
        <p:nvPicPr>
          <p:cNvPr id="8196" name="Picture 1">
            <a:extLst>
              <a:ext uri="{FF2B5EF4-FFF2-40B4-BE49-F238E27FC236}">
                <a16:creationId xmlns:a16="http://schemas.microsoft.com/office/drawing/2014/main" id="{F098EE17-7EFA-6A74-9AB2-0AA441BB1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49950"/>
            <a:ext cx="1695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>
            <a:extLst>
              <a:ext uri="{FF2B5EF4-FFF2-40B4-BE49-F238E27FC236}">
                <a16:creationId xmlns:a16="http://schemas.microsoft.com/office/drawing/2014/main" id="{6B9175BD-89D2-2598-9D00-E57AE501F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6" t="75719" r="7571" b="18159"/>
          <a:stretch>
            <a:fillRect/>
          </a:stretch>
        </p:blipFill>
        <p:spPr bwMode="auto">
          <a:xfrm>
            <a:off x="6840538" y="404813"/>
            <a:ext cx="23034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E208E3DD-1139-DA58-3169-50F76C02F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3" t="75928" r="67674" b="17413"/>
          <a:stretch>
            <a:fillRect/>
          </a:stretch>
        </p:blipFill>
        <p:spPr bwMode="auto">
          <a:xfrm>
            <a:off x="107950" y="407988"/>
            <a:ext cx="2251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F90B2F9-3373-73F1-B817-C1E99F85A8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8707AA27-02C5-C0C7-BDE8-137EFFB59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234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E4F0F7AE-1421-C107-6C55-BA21D398A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b="1" dirty="0"/>
              <a:t>What is Dysphagia?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A64C399C-5C55-564E-B594-639DAEE7C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/>
              <a:t>The medical term for swallowing difficulties.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GB" altLang="en-US"/>
          </a:p>
          <a:p>
            <a:pPr eaLnBrk="1" hangingPunct="1"/>
            <a:r>
              <a:rPr lang="en-US" altLang="en-US"/>
              <a:t>Difficulties can occur due to a break down at any of the 4 stages of the swallow.</a:t>
            </a:r>
          </a:p>
        </p:txBody>
      </p:sp>
      <p:pic>
        <p:nvPicPr>
          <p:cNvPr id="24580" name="Picture 1">
            <a:extLst>
              <a:ext uri="{FF2B5EF4-FFF2-40B4-BE49-F238E27FC236}">
                <a16:creationId xmlns:a16="http://schemas.microsoft.com/office/drawing/2014/main" id="{90F1B08F-F2D2-7FFD-2723-C1F730810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49950"/>
            <a:ext cx="1695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495F8EB9-88FB-DE1C-0F1E-DBC36518A1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A2D9678A-E510-BE51-EB35-57F6AD9E2B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27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253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E54210B0-D78D-C0F5-7B6E-D5684AE16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b="1" dirty="0"/>
              <a:t> Dysphagia and Wolfram Syndrome</a:t>
            </a:r>
            <a:r>
              <a:rPr lang="en-GB" altLang="en-US" dirty="0"/>
              <a:t>	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38E2E823-2B0A-8D9D-B99C-A2BAD83B1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Vision</a:t>
            </a:r>
          </a:p>
          <a:p>
            <a:pPr eaLnBrk="1" hangingPunct="1"/>
            <a:r>
              <a:rPr lang="en-GB" altLang="en-US"/>
              <a:t>Smell</a:t>
            </a:r>
          </a:p>
          <a:p>
            <a:pPr eaLnBrk="1" hangingPunct="1"/>
            <a:r>
              <a:rPr lang="en-GB" altLang="en-US"/>
              <a:t>Movement/coordination</a:t>
            </a:r>
          </a:p>
          <a:p>
            <a:pPr eaLnBrk="1" hangingPunct="1"/>
            <a:r>
              <a:rPr lang="en-GB" altLang="en-US"/>
              <a:t>Respiration</a:t>
            </a:r>
          </a:p>
          <a:p>
            <a:pPr eaLnBrk="1" hangingPunct="1"/>
            <a:r>
              <a:rPr lang="en-GB" altLang="en-US"/>
              <a:t>Swallowing </a:t>
            </a:r>
          </a:p>
          <a:p>
            <a:pPr eaLnBrk="1" hangingPunct="1"/>
            <a:r>
              <a:rPr lang="en-GB" altLang="en-US"/>
              <a:t>Gastro-intestinal issues</a:t>
            </a:r>
          </a:p>
        </p:txBody>
      </p:sp>
      <p:pic>
        <p:nvPicPr>
          <p:cNvPr id="25604" name="Picture 1">
            <a:extLst>
              <a:ext uri="{FF2B5EF4-FFF2-40B4-BE49-F238E27FC236}">
                <a16:creationId xmlns:a16="http://schemas.microsoft.com/office/drawing/2014/main" id="{BB94A7B5-F285-CDF9-5752-D304A5CAB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49950"/>
            <a:ext cx="1695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C9113033-6AF7-CACF-B7B9-B5D83796D5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25610" name="Audio 25609">
            <a:hlinkClick r:id="" action="ppaction://media"/>
            <a:extLst>
              <a:ext uri="{FF2B5EF4-FFF2-40B4-BE49-F238E27FC236}">
                <a16:creationId xmlns:a16="http://schemas.microsoft.com/office/drawing/2014/main" id="{8EB16FCC-7D86-FE14-9315-C982397A77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929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10"/>
                </p:tgtEl>
              </p:cMediaNode>
            </p:audio>
          </p:childTnLst>
        </p:cTn>
      </p:par>
    </p:tnLst>
    <p:bldLst>
      <p:bldP spid="2355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19D9D776-33D5-DA4A-E305-EC9106E67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b="1" dirty="0"/>
              <a:t>Signs of Dysphagia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B447613F-A6A8-C3BC-E646-973D227AB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 dirty="0"/>
              <a:t>Signs often include: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GB" altLang="en-US" dirty="0"/>
              <a:t>Coughing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GB" altLang="en-US" dirty="0"/>
              <a:t>Choking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GB" altLang="en-US" dirty="0"/>
              <a:t>Wet </a:t>
            </a:r>
            <a:r>
              <a:rPr lang="en-GB" altLang="en-US" dirty="0" err="1"/>
              <a:t>gurgly</a:t>
            </a:r>
            <a:r>
              <a:rPr lang="en-GB" altLang="en-US" dirty="0"/>
              <a:t> voice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GB" altLang="en-US" dirty="0"/>
              <a:t>Chest infections/aspiration pneumonia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GB" altLang="en-US" dirty="0"/>
              <a:t>Pain on swallowing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GB" altLang="en-US" dirty="0"/>
              <a:t>Feeling of something stuck in throat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GB" altLang="en-US" dirty="0"/>
              <a:t>Reduced oral intake</a:t>
            </a:r>
          </a:p>
        </p:txBody>
      </p:sp>
      <p:pic>
        <p:nvPicPr>
          <p:cNvPr id="26628" name="Picture 1">
            <a:extLst>
              <a:ext uri="{FF2B5EF4-FFF2-40B4-BE49-F238E27FC236}">
                <a16:creationId xmlns:a16="http://schemas.microsoft.com/office/drawing/2014/main" id="{3D731F9B-99F3-018A-6569-9A7944253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49950"/>
            <a:ext cx="1695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CBEE1189-CC6F-CD7C-3690-E4040AC2496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22540" name="Audio 22539">
            <a:hlinkClick r:id="" action="ppaction://media"/>
            <a:extLst>
              <a:ext uri="{FF2B5EF4-FFF2-40B4-BE49-F238E27FC236}">
                <a16:creationId xmlns:a16="http://schemas.microsoft.com/office/drawing/2014/main" id="{FF9CE6B5-B411-7240-157C-80FB0DAA51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435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5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0"/>
                </p:tgtEl>
              </p:cMediaNode>
            </p:audio>
          </p:childTnLst>
        </p:cTn>
      </p:par>
    </p:tnLst>
    <p:bldLst>
      <p:bldP spid="102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FB7576BB-79C7-667D-1146-4E1BFB8A9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/>
              <a:t>Dysphagia Management</a:t>
            </a:r>
          </a:p>
        </p:txBody>
      </p:sp>
      <p:pic>
        <p:nvPicPr>
          <p:cNvPr id="23555" name="Content Placeholder 5">
            <a:extLst>
              <a:ext uri="{FF2B5EF4-FFF2-40B4-BE49-F238E27FC236}">
                <a16:creationId xmlns:a16="http://schemas.microsoft.com/office/drawing/2014/main" id="{C318A6FB-EBB5-3B37-DDF2-F418A3D65B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6263" y="2498725"/>
            <a:ext cx="2070100" cy="1655763"/>
          </a:xfrm>
        </p:spPr>
      </p:pic>
      <p:pic>
        <p:nvPicPr>
          <p:cNvPr id="27652" name="Picture 1">
            <a:extLst>
              <a:ext uri="{FF2B5EF4-FFF2-40B4-BE49-F238E27FC236}">
                <a16:creationId xmlns:a16="http://schemas.microsoft.com/office/drawing/2014/main" id="{DD49FEA0-1FE2-9C76-4F9F-07585A366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49950"/>
            <a:ext cx="1695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Good Grips Cutlery Set">
            <a:extLst>
              <a:ext uri="{FF2B5EF4-FFF2-40B4-BE49-F238E27FC236}">
                <a16:creationId xmlns:a16="http://schemas.microsoft.com/office/drawing/2014/main" id="{9A2AD8DB-404E-EB8A-A53F-D1C17FE75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95550"/>
            <a:ext cx="1665287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AutoShape 7" descr="iSightCornwall Shop: Mobility Aids - Dinner Plate Guard : iSightCornwall">
            <a:extLst>
              <a:ext uri="{FF2B5EF4-FFF2-40B4-BE49-F238E27FC236}">
                <a16:creationId xmlns:a16="http://schemas.microsoft.com/office/drawing/2014/main" id="{31D7E58C-50A3-4B94-F23A-38AE5E15A7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5" name="AutoShape 9" descr="iSightCornwall Shop: Mobility Aids - Dinner Plate Guard : iSightCornwall">
            <a:extLst>
              <a:ext uri="{FF2B5EF4-FFF2-40B4-BE49-F238E27FC236}">
                <a16:creationId xmlns:a16="http://schemas.microsoft.com/office/drawing/2014/main" id="{245D604E-20A0-D206-0C75-BB068DFC34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6" name="AutoShape 11" descr="iSightCornwall Shop: Mobility Aids - Dinner Plate Guard : iSightCornwall">
            <a:extLst>
              <a:ext uri="{FF2B5EF4-FFF2-40B4-BE49-F238E27FC236}">
                <a16:creationId xmlns:a16="http://schemas.microsoft.com/office/drawing/2014/main" id="{EB30CEB4-CB6F-4B42-66E0-4C8DC6B79A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3561" name="Picture 13" descr="Deluxe Nosey Cup with Handles">
            <a:extLst>
              <a:ext uri="{FF2B5EF4-FFF2-40B4-BE49-F238E27FC236}">
                <a16:creationId xmlns:a16="http://schemas.microsoft.com/office/drawing/2014/main" id="{8D3E2D37-C218-DD42-461B-997E64A09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749300"/>
            <a:ext cx="1738313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5" descr="Chin tuck for prevention of aspiration: effectiveness and appropriate  posture | Disfagia Brasil">
            <a:extLst>
              <a:ext uri="{FF2B5EF4-FFF2-40B4-BE49-F238E27FC236}">
                <a16:creationId xmlns:a16="http://schemas.microsoft.com/office/drawing/2014/main" id="{EA254C7E-EB97-9C07-FBC2-E3593AB8F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292600"/>
            <a:ext cx="145573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Content Placeholder 2">
            <a:extLst>
              <a:ext uri="{FF2B5EF4-FFF2-40B4-BE49-F238E27FC236}">
                <a16:creationId xmlns:a16="http://schemas.microsoft.com/office/drawing/2014/main" id="{4B27A44C-9CD7-88F0-6CE3-021B7F272A3F}"/>
              </a:ext>
            </a:extLst>
          </p:cNvPr>
          <p:cNvSpPr txBox="1">
            <a:spLocks/>
          </p:cNvSpPr>
          <p:nvPr/>
        </p:nvSpPr>
        <p:spPr bwMode="auto">
          <a:xfrm>
            <a:off x="376238" y="1320800"/>
            <a:ext cx="3619500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30250" indent="-182563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187450" indent="-136525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644650" indent="-136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101850" indent="-136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59050" indent="-136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016250" indent="-136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dirty="0"/>
              <a:t>Postures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dirty="0"/>
              <a:t>Strategies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dirty="0"/>
              <a:t>Diet &amp; fluid modification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dirty="0"/>
              <a:t>Therapy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dirty="0"/>
              <a:t>Non-oral nutrition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dirty="0"/>
              <a:t>Surgical intervention </a:t>
            </a:r>
          </a:p>
        </p:txBody>
      </p:sp>
      <p:pic>
        <p:nvPicPr>
          <p:cNvPr id="23564" name="Picture 4">
            <a:extLst>
              <a:ext uri="{FF2B5EF4-FFF2-40B4-BE49-F238E27FC236}">
                <a16:creationId xmlns:a16="http://schemas.microsoft.com/office/drawing/2014/main" id="{F266758B-0535-D900-32F8-944881161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b="30208"/>
          <a:stretch>
            <a:fillRect/>
          </a:stretch>
        </p:blipFill>
        <p:spPr bwMode="auto">
          <a:xfrm>
            <a:off x="765175" y="4005263"/>
            <a:ext cx="1935163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5" descr="Image result for nutilis clear thickener">
            <a:extLst>
              <a:ext uri="{FF2B5EF4-FFF2-40B4-BE49-F238E27FC236}">
                <a16:creationId xmlns:a16="http://schemas.microsoft.com/office/drawing/2014/main" id="{C0722459-9AE9-4A64-BAF8-95DD7D50C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3933825"/>
            <a:ext cx="16621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5" descr="See the source image">
            <a:extLst>
              <a:ext uri="{FF2B5EF4-FFF2-40B4-BE49-F238E27FC236}">
                <a16:creationId xmlns:a16="http://schemas.microsoft.com/office/drawing/2014/main" id="{A84D7878-D15A-9298-EE31-770FF331E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5300663"/>
            <a:ext cx="15398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Audio 11280">
            <a:hlinkClick r:id="" action="ppaction://media"/>
            <a:extLst>
              <a:ext uri="{FF2B5EF4-FFF2-40B4-BE49-F238E27FC236}">
                <a16:creationId xmlns:a16="http://schemas.microsoft.com/office/drawing/2014/main" id="{C2A42196-DAA0-43C8-37E2-D1288F805B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75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7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81"/>
                </p:tgtEl>
              </p:cMediaNode>
            </p:audio>
          </p:childTnLst>
        </p:cTn>
      </p:par>
    </p:tnLst>
    <p:bldLst>
      <p:bldP spid="112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C2DF93BD-F133-4AFC-56A4-DB4076199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b="1" dirty="0"/>
              <a:t>Modified Fluids and Diet - IDDSI</a:t>
            </a:r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id="{45611D4B-33ED-A78F-35AF-2BA4B0A390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484313"/>
            <a:ext cx="389255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0">
            <a:extLst>
              <a:ext uri="{FF2B5EF4-FFF2-40B4-BE49-F238E27FC236}">
                <a16:creationId xmlns:a16="http://schemas.microsoft.com/office/drawing/2014/main" id="{BC3BE3A6-A3ED-C664-5989-3C879A1F2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1700213"/>
            <a:ext cx="18827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1">
            <a:extLst>
              <a:ext uri="{FF2B5EF4-FFF2-40B4-BE49-F238E27FC236}">
                <a16:creationId xmlns:a16="http://schemas.microsoft.com/office/drawing/2014/main" id="{75458029-4D81-A648-F9CB-4CE9F530A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729038"/>
            <a:ext cx="18827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">
            <a:extLst>
              <a:ext uri="{FF2B5EF4-FFF2-40B4-BE49-F238E27FC236}">
                <a16:creationId xmlns:a16="http://schemas.microsoft.com/office/drawing/2014/main" id="{939EC99B-32BE-BB0C-81E5-1906C9188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49950"/>
            <a:ext cx="1695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7">
            <a:extLst>
              <a:ext uri="{FF2B5EF4-FFF2-40B4-BE49-F238E27FC236}">
                <a16:creationId xmlns:a16="http://schemas.microsoft.com/office/drawing/2014/main" id="{B0F6D4FC-D3B1-7434-9A82-1B0376F3A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5903913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hlinkClick r:id="rId10"/>
              </a:rPr>
              <a:t>https://iddsi.org/framework/</a:t>
            </a:r>
            <a:endParaRPr lang="en-GB" altLang="en-US"/>
          </a:p>
        </p:txBody>
      </p:sp>
      <p:pic>
        <p:nvPicPr>
          <p:cNvPr id="59" name="Audio 58">
            <a:hlinkClick r:id="" action="ppaction://media"/>
            <a:extLst>
              <a:ext uri="{FF2B5EF4-FFF2-40B4-BE49-F238E27FC236}">
                <a16:creationId xmlns:a16="http://schemas.microsoft.com/office/drawing/2014/main" id="{1B1DE54A-4368-4DC6-3BEB-926A348205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30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13314" grpId="0"/>
      <p:bldP spid="2970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>
            <a:extLst>
              <a:ext uri="{FF2B5EF4-FFF2-40B4-BE49-F238E27FC236}">
                <a16:creationId xmlns:a16="http://schemas.microsoft.com/office/drawing/2014/main" id="{C9388CE1-47CA-EA39-EAE3-28A180FD8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b="1" dirty="0"/>
              <a:t>Modified Fluids</a:t>
            </a:r>
          </a:p>
        </p:txBody>
      </p:sp>
      <p:pic>
        <p:nvPicPr>
          <p:cNvPr id="31747" name="Picture 1">
            <a:extLst>
              <a:ext uri="{FF2B5EF4-FFF2-40B4-BE49-F238E27FC236}">
                <a16:creationId xmlns:a16="http://schemas.microsoft.com/office/drawing/2014/main" id="{529BF953-9EB6-C3AF-9318-CA0DE5FDB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49950"/>
            <a:ext cx="1695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Content Placeholder 2">
            <a:extLst>
              <a:ext uri="{FF2B5EF4-FFF2-40B4-BE49-F238E27FC236}">
                <a16:creationId xmlns:a16="http://schemas.microsoft.com/office/drawing/2014/main" id="{71ADEA9F-DFE6-68B0-6B1E-A47C6673F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1484313"/>
            <a:ext cx="8229600" cy="40576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Modifying fluids by increasing the thickness of the fluid.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lvl="3" eaLnBrk="1" hangingPunct="1">
              <a:defRPr/>
            </a:pPr>
            <a:r>
              <a:rPr lang="en-US" altLang="en-US" sz="1800" dirty="0"/>
              <a:t>Thicker fluids can sometimes be easier to swallow:</a:t>
            </a:r>
          </a:p>
          <a:p>
            <a:pPr lvl="4" eaLnBrk="1" hangingPunct="1">
              <a:defRPr/>
            </a:pPr>
            <a:r>
              <a:rPr lang="en-US" altLang="en-US" sz="1600" dirty="0"/>
              <a:t>Moves more slowly</a:t>
            </a:r>
          </a:p>
          <a:p>
            <a:pPr lvl="4" eaLnBrk="1" hangingPunct="1">
              <a:defRPr/>
            </a:pPr>
            <a:r>
              <a:rPr lang="en-US" altLang="en-US" sz="1600" dirty="0"/>
              <a:t>Easier to control</a:t>
            </a:r>
          </a:p>
          <a:p>
            <a:pPr lvl="4" eaLnBrk="1" hangingPunct="1">
              <a:defRPr/>
            </a:pPr>
            <a:endParaRPr lang="en-US" altLang="en-US" dirty="0"/>
          </a:p>
          <a:p>
            <a:pPr lvl="4" eaLnBrk="1" hangingPunct="1">
              <a:defRPr/>
            </a:pPr>
            <a:endParaRPr lang="en-US" altLang="en-US" dirty="0"/>
          </a:p>
          <a:p>
            <a:pPr lvl="4" eaLnBrk="1" hangingPunct="1">
              <a:defRPr/>
            </a:pPr>
            <a:r>
              <a:rPr lang="en-US" altLang="en-US" dirty="0"/>
              <a:t>It’s important that you follow the guidance given by the manufacturer and your Speech and Language Therapist, if recommended modified fluid.</a:t>
            </a:r>
          </a:p>
        </p:txBody>
      </p:sp>
      <p:pic>
        <p:nvPicPr>
          <p:cNvPr id="31749" name="Picture 1">
            <a:extLst>
              <a:ext uri="{FF2B5EF4-FFF2-40B4-BE49-F238E27FC236}">
                <a16:creationId xmlns:a16="http://schemas.microsoft.com/office/drawing/2014/main" id="{31343EE9-9504-8A51-AA0F-707B7934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787"/>
          <a:stretch>
            <a:fillRect/>
          </a:stretch>
        </p:blipFill>
        <p:spPr bwMode="auto">
          <a:xfrm>
            <a:off x="355600" y="2124075"/>
            <a:ext cx="1674813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Audio 28677">
            <a:hlinkClick r:id="" action="ppaction://media"/>
            <a:extLst>
              <a:ext uri="{FF2B5EF4-FFF2-40B4-BE49-F238E27FC236}">
                <a16:creationId xmlns:a16="http://schemas.microsoft.com/office/drawing/2014/main" id="{48E6B794-FF38-ED06-5971-763FBA5125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88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6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8"/>
                </p:tgtEl>
              </p:cMediaNode>
            </p:audio>
          </p:childTnLst>
        </p:cTn>
      </p:par>
    </p:tnLst>
    <p:bldLst>
      <p:bldP spid="143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>
            <a:extLst>
              <a:ext uri="{FF2B5EF4-FFF2-40B4-BE49-F238E27FC236}">
                <a16:creationId xmlns:a16="http://schemas.microsoft.com/office/drawing/2014/main" id="{FC448224-D4D0-83D4-2906-ECD645FD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b="1" dirty="0"/>
              <a:t>Modified Diet</a:t>
            </a:r>
          </a:p>
        </p:txBody>
      </p:sp>
      <p:pic>
        <p:nvPicPr>
          <p:cNvPr id="32771" name="Picture 1">
            <a:extLst>
              <a:ext uri="{FF2B5EF4-FFF2-40B4-BE49-F238E27FC236}">
                <a16:creationId xmlns:a16="http://schemas.microsoft.com/office/drawing/2014/main" id="{911E9F7C-484A-7E6A-ED69-C53150556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49950"/>
            <a:ext cx="1695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 descr="Soft &amp; Bite-Sized Beef Hotpot | Level 6 Diet">
            <a:extLst>
              <a:ext uri="{FF2B5EF4-FFF2-40B4-BE49-F238E27FC236}">
                <a16:creationId xmlns:a16="http://schemas.microsoft.com/office/drawing/2014/main" id="{C62375FD-AB69-6869-2549-A1FBD200F7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8" y="3810000"/>
            <a:ext cx="2119312" cy="2120900"/>
          </a:xfrm>
          <a:noFill/>
        </p:spPr>
      </p:pic>
      <p:sp>
        <p:nvSpPr>
          <p:cNvPr id="32773" name="TextBox 2">
            <a:extLst>
              <a:ext uri="{FF2B5EF4-FFF2-40B4-BE49-F238E27FC236}">
                <a16:creationId xmlns:a16="http://schemas.microsoft.com/office/drawing/2014/main" id="{07029698-6434-D9AA-4C32-2E7C4A702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700213"/>
            <a:ext cx="489585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Modifying the texture, e.g. softer food, extra sauces, </a:t>
            </a:r>
            <a:r>
              <a:rPr lang="en-GB" altLang="en-US" dirty="0" err="1"/>
              <a:t>mashable</a:t>
            </a:r>
            <a:r>
              <a:rPr lang="en-GB" altLang="en-US" dirty="0"/>
              <a:t> or ensuring there are no lumps of bumps, mixed consistencies.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altLang="en-US" dirty="0"/>
              <a:t>Modifying size of the food pieces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altLang="en-US" dirty="0"/>
              <a:t>Reduce how much chewing is required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altLang="en-US" dirty="0"/>
              <a:t>Reduced risk of choking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altLang="en-US" dirty="0"/>
              <a:t>Reduce residue in mouth/throat</a:t>
            </a:r>
          </a:p>
        </p:txBody>
      </p:sp>
      <p:pic>
        <p:nvPicPr>
          <p:cNvPr id="32774" name="Picture 3">
            <a:extLst>
              <a:ext uri="{FF2B5EF4-FFF2-40B4-BE49-F238E27FC236}">
                <a16:creationId xmlns:a16="http://schemas.microsoft.com/office/drawing/2014/main" id="{BAD44FC5-B380-7E5D-337C-D4ABB71BF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288"/>
            <a:ext cx="2017712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Audio 14337">
            <a:hlinkClick r:id="" action="ppaction://media"/>
            <a:extLst>
              <a:ext uri="{FF2B5EF4-FFF2-40B4-BE49-F238E27FC236}">
                <a16:creationId xmlns:a16="http://schemas.microsoft.com/office/drawing/2014/main" id="{A1BE4A3F-8D75-D1B9-1C00-644286C2C8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124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38"/>
                </p:tgtEl>
              </p:cMediaNode>
            </p:audio>
          </p:childTnLst>
        </p:cTn>
      </p:par>
    </p:tnLst>
    <p:bldLst>
      <p:bldP spid="143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D50386CC-238A-3959-9B47-C7E0CDD22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/>
              <a:t>Why we modify diet and fluids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BBD48-4545-4E99-29D4-3F53D641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906963" cy="4525963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en-GB" dirty="0"/>
              <a:t>Compensate for weak or uncoordinated oral, pharyngeal or oesophageal muscles 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en-GB" dirty="0"/>
              <a:t>Increase ease of chewing, clearing and swallowing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en-GB" dirty="0"/>
              <a:t>Increasing independence and quality of life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en-GB" dirty="0"/>
              <a:t>Reduce risk of aspiration/malnutrition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en-GB" dirty="0"/>
              <a:t>Reduce pain/discomfort </a:t>
            </a:r>
          </a:p>
          <a:p>
            <a:pPr lvl="1" indent="-182880" eaLnBrk="1" fontAlgn="auto" hangingPunct="1">
              <a:spcAft>
                <a:spcPts val="0"/>
              </a:spcAft>
              <a:defRPr/>
            </a:pPr>
            <a:endParaRPr lang="en-GB" dirty="0"/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en-GB" dirty="0"/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GB" dirty="0"/>
          </a:p>
        </p:txBody>
      </p:sp>
      <p:pic>
        <p:nvPicPr>
          <p:cNvPr id="33796" name="Picture 3">
            <a:extLst>
              <a:ext uri="{FF2B5EF4-FFF2-40B4-BE49-F238E27FC236}">
                <a16:creationId xmlns:a16="http://schemas.microsoft.com/office/drawing/2014/main" id="{7251F607-466B-CE88-FAC7-BB77623E73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508500"/>
            <a:ext cx="12731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>
            <a:extLst>
              <a:ext uri="{FF2B5EF4-FFF2-40B4-BE49-F238E27FC236}">
                <a16:creationId xmlns:a16="http://schemas.microsoft.com/office/drawing/2014/main" id="{13FC6042-74E4-57A5-089C-36FC1EFE6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b="30208"/>
          <a:stretch>
            <a:fillRect/>
          </a:stretch>
        </p:blipFill>
        <p:spPr bwMode="auto">
          <a:xfrm>
            <a:off x="4645025" y="4221163"/>
            <a:ext cx="1654175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Content Placeholder 8">
            <a:extLst>
              <a:ext uri="{FF2B5EF4-FFF2-40B4-BE49-F238E27FC236}">
                <a16:creationId xmlns:a16="http://schemas.microsoft.com/office/drawing/2014/main" id="{2192AEE4-2691-579E-6563-5F3CFB1831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t="10732" r="48448" b="40320"/>
          <a:stretch>
            <a:fillRect/>
          </a:stretch>
        </p:blipFill>
        <p:spPr bwMode="auto">
          <a:xfrm>
            <a:off x="7451725" y="1347788"/>
            <a:ext cx="1350963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5" descr="Image result for nutilis clear thickener">
            <a:extLst>
              <a:ext uri="{FF2B5EF4-FFF2-40B4-BE49-F238E27FC236}">
                <a16:creationId xmlns:a16="http://schemas.microsoft.com/office/drawing/2014/main" id="{6347D7EA-8F95-CF60-04F0-F65F1139D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13" y="1765300"/>
            <a:ext cx="16621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">
            <a:extLst>
              <a:ext uri="{FF2B5EF4-FFF2-40B4-BE49-F238E27FC236}">
                <a16:creationId xmlns:a16="http://schemas.microsoft.com/office/drawing/2014/main" id="{709E87CF-5A84-FA3C-9B25-CEECFA1B7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49950"/>
            <a:ext cx="1695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A58602-E627-477E-5783-0823CB9982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46" name="Audio 45">
            <a:hlinkClick r:id="" action="ppaction://media"/>
            <a:extLst>
              <a:ext uri="{FF2B5EF4-FFF2-40B4-BE49-F238E27FC236}">
                <a16:creationId xmlns:a16="http://schemas.microsoft.com/office/drawing/2014/main" id="{E59385A8-2BDA-F6D9-7598-A8F3074C531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1054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0" grpId="0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>
            <a:extLst>
              <a:ext uri="{FF2B5EF4-FFF2-40B4-BE49-F238E27FC236}">
                <a16:creationId xmlns:a16="http://schemas.microsoft.com/office/drawing/2014/main" id="{E5825F64-0517-30E3-AE81-4D381C405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7" t="14108" r="28552" b="73586"/>
          <a:stretch>
            <a:fillRect/>
          </a:stretch>
        </p:blipFill>
        <p:spPr bwMode="auto">
          <a:xfrm>
            <a:off x="1908175" y="1227138"/>
            <a:ext cx="53276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itle 1">
            <a:extLst>
              <a:ext uri="{FF2B5EF4-FFF2-40B4-BE49-F238E27FC236}">
                <a16:creationId xmlns:a16="http://schemas.microsoft.com/office/drawing/2014/main" id="{9A33A1AC-6C13-39AA-CA79-2FDFEEFE6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b="1" dirty="0"/>
              <a:t>Transitional foods</a:t>
            </a:r>
          </a:p>
        </p:txBody>
      </p:sp>
      <p:pic>
        <p:nvPicPr>
          <p:cNvPr id="34820" name="Picture 1">
            <a:extLst>
              <a:ext uri="{FF2B5EF4-FFF2-40B4-BE49-F238E27FC236}">
                <a16:creationId xmlns:a16="http://schemas.microsoft.com/office/drawing/2014/main" id="{11CBAA88-3ABF-6409-A086-35D585BD8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49950"/>
            <a:ext cx="1695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Content Placeholder 2">
            <a:extLst>
              <a:ext uri="{FF2B5EF4-FFF2-40B4-BE49-F238E27FC236}">
                <a16:creationId xmlns:a16="http://schemas.microsoft.com/office/drawing/2014/main" id="{1CA6CAD8-7AEB-480F-B84E-ADA6AEC96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13" y="2181225"/>
            <a:ext cx="8229600" cy="4056063"/>
          </a:xfrm>
        </p:spPr>
        <p:txBody>
          <a:bodyPr/>
          <a:lstStyle/>
          <a:p>
            <a:pPr eaLnBrk="1" hangingPunct="1"/>
            <a:r>
              <a:rPr lang="en-US" altLang="en-US" dirty="0"/>
              <a:t>Food that starts as one texture (e.g. firm solid) and changes into another texture when moisture (e.g. water or saliva is applied), or when a change in temperature occurs (e.g. heating)</a:t>
            </a:r>
          </a:p>
          <a:p>
            <a:pPr eaLnBrk="1" hangingPunct="1"/>
            <a:r>
              <a:rPr lang="en-US" altLang="en-US" dirty="0"/>
              <a:t>Biting not required</a:t>
            </a:r>
          </a:p>
          <a:p>
            <a:pPr eaLnBrk="1" hangingPunct="1"/>
            <a:r>
              <a:rPr lang="en-US" altLang="en-US" dirty="0"/>
              <a:t>Minimal chewing required</a:t>
            </a:r>
          </a:p>
          <a:p>
            <a:pPr eaLnBrk="1" hangingPunct="1"/>
            <a:r>
              <a:rPr lang="en-US" altLang="en-US" dirty="0"/>
              <a:t>Tongue can be used to break foods down once altered by moisture or  temperature</a:t>
            </a:r>
          </a:p>
        </p:txBody>
      </p:sp>
      <p:pic>
        <p:nvPicPr>
          <p:cNvPr id="34822" name="Picture 7" descr="SKIPS">
            <a:extLst>
              <a:ext uri="{FF2B5EF4-FFF2-40B4-BE49-F238E27FC236}">
                <a16:creationId xmlns:a16="http://schemas.microsoft.com/office/drawing/2014/main" id="{AF97F64B-790C-3D37-2298-7430EE75E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157788"/>
            <a:ext cx="158273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9" descr="Vanilla Creole Ice Cream Recipe from Kenwood | Kitchen Machine Recipes">
            <a:extLst>
              <a:ext uri="{FF2B5EF4-FFF2-40B4-BE49-F238E27FC236}">
                <a16:creationId xmlns:a16="http://schemas.microsoft.com/office/drawing/2014/main" id="{057394DE-1391-D91A-A844-0134CA87A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38" y="5481638"/>
            <a:ext cx="21986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1" descr="Pink Panther wafers become first corporate victim of Brexit | News | The  Times">
            <a:extLst>
              <a:ext uri="{FF2B5EF4-FFF2-40B4-BE49-F238E27FC236}">
                <a16:creationId xmlns:a16="http://schemas.microsoft.com/office/drawing/2014/main" id="{D7E781D5-09F4-FDBD-B77F-707076F5E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372100"/>
            <a:ext cx="19446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Audio 50">
            <a:hlinkClick r:id="" action="ppaction://media"/>
            <a:extLst>
              <a:ext uri="{FF2B5EF4-FFF2-40B4-BE49-F238E27FC236}">
                <a16:creationId xmlns:a16="http://schemas.microsoft.com/office/drawing/2014/main" id="{7F73EDEE-7001-BFD0-2040-4DB52AFCC6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43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24579" grpId="0"/>
      <p:bldP spid="3482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5E1B5-AF48-2E71-710B-2730E99DF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High Risk Foods</a:t>
            </a: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861C9616-D16B-9C63-B780-6BFD85972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2000" dirty="0"/>
              <a:t>Stringy, fibrous textures e.g. pineapple, runner beans, celery, lettuce</a:t>
            </a:r>
          </a:p>
          <a:p>
            <a:r>
              <a:rPr lang="en-GB" altLang="en-US" sz="2000" dirty="0"/>
              <a:t>Vegetable and fruit skins including beans e.g. broad, baked, soya, black-eyed peas, grapes</a:t>
            </a:r>
          </a:p>
          <a:p>
            <a:r>
              <a:rPr lang="en-GB" altLang="en-US" sz="2000" dirty="0"/>
              <a:t>Mixed consistency foods e.g. cereals which do not blend with milk e.g. muesli, mince with thin gravy, soup with lumps</a:t>
            </a:r>
          </a:p>
          <a:p>
            <a:r>
              <a:rPr lang="en-GB" altLang="en-US" sz="2000" dirty="0"/>
              <a:t>Crunchy foods e.g. toast, flaky pastry, dry biscuits, crisps</a:t>
            </a:r>
          </a:p>
          <a:p>
            <a:r>
              <a:rPr lang="en-GB" altLang="en-US" sz="2000" dirty="0"/>
              <a:t>Crumbly items e.g. bread crusts, pie crusts, crumble, dry biscuits</a:t>
            </a:r>
          </a:p>
          <a:p>
            <a:r>
              <a:rPr lang="en-GB" altLang="en-US" sz="2000" dirty="0"/>
              <a:t>Hard foods e.g. boiled and chewy sweets and toffees, nuts and seeds</a:t>
            </a:r>
          </a:p>
          <a:p>
            <a:r>
              <a:rPr lang="en-GB" altLang="en-US" sz="2000" dirty="0"/>
              <a:t>Husks e.g. sweetcorn and granary bread</a:t>
            </a:r>
          </a:p>
          <a:p>
            <a:endParaRPr lang="en-GB" altLang="en-US" dirty="0"/>
          </a:p>
        </p:txBody>
      </p:sp>
      <p:pic>
        <p:nvPicPr>
          <p:cNvPr id="35844" name="Picture 2" descr="Pineapple Concentrate">
            <a:extLst>
              <a:ext uri="{FF2B5EF4-FFF2-40B4-BE49-F238E27FC236}">
                <a16:creationId xmlns:a16="http://schemas.microsoft.com/office/drawing/2014/main" id="{E76BC896-7362-EC24-1B88-F935DF3C6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4652963"/>
            <a:ext cx="173672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9 health benefits of beans">
            <a:extLst>
              <a:ext uri="{FF2B5EF4-FFF2-40B4-BE49-F238E27FC236}">
                <a16:creationId xmlns:a16="http://schemas.microsoft.com/office/drawing/2014/main" id="{E001211E-1415-0D9A-CA1C-78681A9F0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630238"/>
            <a:ext cx="1223962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What Makes a Breakfast Cereal Good for Kids?">
            <a:extLst>
              <a:ext uri="{FF2B5EF4-FFF2-40B4-BE49-F238E27FC236}">
                <a16:creationId xmlns:a16="http://schemas.microsoft.com/office/drawing/2014/main" id="{4CE34B7D-F6D6-1672-F7D3-29BA3FEFE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457825"/>
            <a:ext cx="12239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 descr="Baking School - How to Make Classic Puff Pastry - Baking Sense">
            <a:extLst>
              <a:ext uri="{FF2B5EF4-FFF2-40B4-BE49-F238E27FC236}">
                <a16:creationId xmlns:a16="http://schemas.microsoft.com/office/drawing/2014/main" id="{E8AA9EAD-EB44-D0BD-C8CE-CE1F60302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549275"/>
            <a:ext cx="1331912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0" descr="We won't soak up anything, confirm pub crisps">
            <a:extLst>
              <a:ext uri="{FF2B5EF4-FFF2-40B4-BE49-F238E27FC236}">
                <a16:creationId xmlns:a16="http://schemas.microsoft.com/office/drawing/2014/main" id="{A2BBA3B3-F599-E572-A612-FA98BE95B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413250"/>
            <a:ext cx="18161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2" descr="Guide to Nuts &amp; Seeds | Whole Foods Market">
            <a:extLst>
              <a:ext uri="{FF2B5EF4-FFF2-40B4-BE49-F238E27FC236}">
                <a16:creationId xmlns:a16="http://schemas.microsoft.com/office/drawing/2014/main" id="{50AE002F-FE6B-BE44-E5A0-391E431E1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797425"/>
            <a:ext cx="190817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4" descr="Fruit Drops are a scrummy boiled traditional sweet favourite">
            <a:extLst>
              <a:ext uri="{FF2B5EF4-FFF2-40B4-BE49-F238E27FC236}">
                <a16:creationId xmlns:a16="http://schemas.microsoft.com/office/drawing/2014/main" id="{42CF5B7A-D7BE-2A68-8315-2A90F7BC9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534025"/>
            <a:ext cx="1323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6" descr="Best Way to Cook Corn on the Cob - The Lemon Bowl®">
            <a:extLst>
              <a:ext uri="{FF2B5EF4-FFF2-40B4-BE49-F238E27FC236}">
                <a16:creationId xmlns:a16="http://schemas.microsoft.com/office/drawing/2014/main" id="{95455828-BDC2-1A8C-06F5-20E423BD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49275"/>
            <a:ext cx="14271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8" descr="Ingredients - Sliced Granary Bread">
            <a:extLst>
              <a:ext uri="{FF2B5EF4-FFF2-40B4-BE49-F238E27FC236}">
                <a16:creationId xmlns:a16="http://schemas.microsoft.com/office/drawing/2014/main" id="{AF90C5E9-0CC0-9EB7-F03A-B0C4EADA6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4752975"/>
            <a:ext cx="178435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7175EE70-BCE1-ACAC-2B5A-124261356A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748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" grpId="0"/>
      <p:bldP spid="3584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BC5B79F8-5F3A-06AE-ED61-F71C11088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b="1" dirty="0"/>
              <a:t>Outline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EA00ED89-1A07-3AF3-6AF8-45A0132F4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sz="2800" dirty="0"/>
              <a:t>What is Speech and Language Therapy?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sz="2800" dirty="0"/>
              <a:t>Why am I talking to you today?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sz="2800" dirty="0"/>
              <a:t>How does the swallow work?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sz="2800" dirty="0"/>
              <a:t>What is dysphagia and how is it managed?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sz="2800" dirty="0"/>
              <a:t>What is reflux and how is it managed?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GB" altLang="en-US" sz="2800" dirty="0"/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GB" altLang="en-US" dirty="0"/>
          </a:p>
        </p:txBody>
      </p:sp>
      <p:pic>
        <p:nvPicPr>
          <p:cNvPr id="10244" name="Picture 1">
            <a:extLst>
              <a:ext uri="{FF2B5EF4-FFF2-40B4-BE49-F238E27FC236}">
                <a16:creationId xmlns:a16="http://schemas.microsoft.com/office/drawing/2014/main" id="{CDC8F3A2-CEAB-6277-41D1-67B62AF4D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02325"/>
            <a:ext cx="1695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60C750F5-69DC-8160-7EA5-073F8C65A7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9239" name="Audio 9238">
            <a:hlinkClick r:id="" action="ppaction://media"/>
            <a:extLst>
              <a:ext uri="{FF2B5EF4-FFF2-40B4-BE49-F238E27FC236}">
                <a16:creationId xmlns:a16="http://schemas.microsoft.com/office/drawing/2014/main" id="{613B284E-F389-ED07-D84B-6BE2B90E8B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226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9"/>
                </p:tgtEl>
              </p:cMediaNode>
            </p:audio>
          </p:childTnLst>
        </p:cTn>
      </p:par>
    </p:tnLst>
    <p:bldLst>
      <p:bldP spid="92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455CF-797B-83B2-C79E-4AF4546DA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Reflux</a:t>
            </a:r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6D093A47-0DD9-BB86-F1E9-B2CF35730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92288"/>
            <a:ext cx="8229600" cy="4876800"/>
          </a:xfrm>
        </p:spPr>
        <p:txBody>
          <a:bodyPr/>
          <a:lstStyle/>
          <a:p>
            <a:pPr eaLnBrk="1" hangingPunct="1"/>
            <a:r>
              <a:rPr lang="en-US" altLang="en-US" dirty="0"/>
              <a:t>Heartburn</a:t>
            </a:r>
          </a:p>
          <a:p>
            <a:pPr eaLnBrk="1" hangingPunct="1"/>
            <a:r>
              <a:rPr lang="en-US" altLang="en-US" dirty="0"/>
              <a:t>Unpleasant taste in the mouth</a:t>
            </a:r>
          </a:p>
          <a:p>
            <a:pPr eaLnBrk="1" hangingPunct="1"/>
            <a:r>
              <a:rPr lang="en-US" altLang="en-US" dirty="0"/>
              <a:t>Sore throat</a:t>
            </a:r>
          </a:p>
          <a:p>
            <a:pPr eaLnBrk="1" hangingPunct="1"/>
            <a:r>
              <a:rPr lang="en-US" altLang="en-US" dirty="0"/>
              <a:t>Excess mucus in the throat</a:t>
            </a:r>
          </a:p>
          <a:p>
            <a:pPr eaLnBrk="1" hangingPunct="1"/>
            <a:r>
              <a:rPr lang="en-US" altLang="en-US" dirty="0"/>
              <a:t>The feeling of a lump or tightness in the throat</a:t>
            </a:r>
          </a:p>
          <a:p>
            <a:pPr eaLnBrk="1" hangingPunct="1"/>
            <a:r>
              <a:rPr lang="en-US" altLang="en-US" dirty="0"/>
              <a:t>Regular coughing or throat clearing</a:t>
            </a:r>
          </a:p>
          <a:p>
            <a:pPr eaLnBrk="1" hangingPunct="1"/>
            <a:r>
              <a:rPr lang="en-US" altLang="en-US" dirty="0"/>
              <a:t>Dryness in the mouth or throat</a:t>
            </a:r>
          </a:p>
          <a:p>
            <a:pPr eaLnBrk="1" hangingPunct="1"/>
            <a:r>
              <a:rPr lang="en-US" altLang="en-US" dirty="0"/>
              <a:t>Hoarse voice</a:t>
            </a:r>
          </a:p>
          <a:p>
            <a:pPr eaLnBrk="1" hangingPunct="1"/>
            <a:r>
              <a:rPr lang="en-US" altLang="en-US" dirty="0"/>
              <a:t>Regurgitation of food or drink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36868" name="Picture 2" descr="When is Heartburn Considered Gastroesophageal Reflux Disease? | University  of Utah Health">
            <a:extLst>
              <a:ext uri="{FF2B5EF4-FFF2-40B4-BE49-F238E27FC236}">
                <a16:creationId xmlns:a16="http://schemas.microsoft.com/office/drawing/2014/main" id="{43B84DFA-1208-7D9A-A71A-FB6422D4A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9275"/>
            <a:ext cx="3514725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B8F157E5-E7E2-63B8-D253-84761C5C25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438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3686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6864A-45D3-5849-3D81-3D2F7736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Reflux advice</a:t>
            </a: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A9564771-3A80-0570-9D5E-76D54FFCA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770984" cy="1645341"/>
          </a:xfrm>
        </p:spPr>
        <p:txBody>
          <a:bodyPr/>
          <a:lstStyle/>
          <a:p>
            <a:r>
              <a:rPr lang="en-GB" altLang="en-US" dirty="0"/>
              <a:t>Avoid eating late at night</a:t>
            </a:r>
          </a:p>
          <a:p>
            <a:r>
              <a:rPr lang="en-GB" altLang="en-US" dirty="0"/>
              <a:t>Eat small frequent meals during the day</a:t>
            </a:r>
          </a:p>
          <a:p>
            <a:r>
              <a:rPr lang="en-GB" altLang="en-US" dirty="0"/>
              <a:t>Avoid eating foods which can make reflux worse</a:t>
            </a:r>
          </a:p>
          <a:p>
            <a:r>
              <a:rPr lang="en-GB" altLang="en-US" dirty="0"/>
              <a:t>Avoid fizzy drinks, caffeinated drinks, or highly acidic drinks</a:t>
            </a:r>
          </a:p>
          <a:p>
            <a:r>
              <a:rPr lang="en-GB" altLang="en-US" dirty="0"/>
              <a:t>Avoid alcohol</a:t>
            </a:r>
          </a:p>
          <a:p>
            <a:r>
              <a:rPr lang="en-GB" altLang="en-US" dirty="0"/>
              <a:t>Stop Smoking </a:t>
            </a:r>
          </a:p>
          <a:p>
            <a:r>
              <a:rPr lang="en-GB" altLang="en-US" dirty="0"/>
              <a:t>Try raising the head of the bed</a:t>
            </a:r>
          </a:p>
          <a:p>
            <a:r>
              <a:rPr lang="en-GB" altLang="en-US" dirty="0"/>
              <a:t>Try to lose weight if you are overweight</a:t>
            </a:r>
          </a:p>
          <a:p>
            <a:r>
              <a:rPr lang="en-GB" altLang="en-US" dirty="0"/>
              <a:t>Avoid tight clothing around your waist</a:t>
            </a:r>
          </a:p>
          <a:p>
            <a:r>
              <a:rPr lang="en-GB" altLang="en-US" dirty="0"/>
              <a:t>Seek advice from your GP</a:t>
            </a:r>
          </a:p>
          <a:p>
            <a:endParaRPr lang="en-GB" altLang="en-US" dirty="0"/>
          </a:p>
        </p:txBody>
      </p:sp>
      <p:pic>
        <p:nvPicPr>
          <p:cNvPr id="37893" name="Picture 5" descr="Help available if you want to quit smoking | nidirect">
            <a:extLst>
              <a:ext uri="{FF2B5EF4-FFF2-40B4-BE49-F238E27FC236}">
                <a16:creationId xmlns:a16="http://schemas.microsoft.com/office/drawing/2014/main" id="{CD7329EF-A44D-5A67-9C4D-DEED61C08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358685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9" name="Picture 11">
            <a:extLst>
              <a:ext uri="{FF2B5EF4-FFF2-40B4-BE49-F238E27FC236}">
                <a16:creationId xmlns:a16="http://schemas.microsoft.com/office/drawing/2014/main" id="{99027621-1F26-CBEE-DB75-3CA60A41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032" y="1463086"/>
            <a:ext cx="2533738" cy="254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3D2950D1-FBD9-CBDC-5244-A7D84C02EF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668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" grpId="0"/>
      <p:bldP spid="3789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34344-9D01-AF4B-305E-8C28F5DAF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Do I need SLT?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75A3D-2862-CBFA-E71F-C227E4732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431925"/>
            <a:ext cx="8229600" cy="4876800"/>
          </a:xfrm>
        </p:spPr>
        <p:txBody>
          <a:bodyPr/>
          <a:lstStyle/>
          <a:p>
            <a:pPr>
              <a:defRPr/>
            </a:pPr>
            <a:r>
              <a:rPr lang="en-GB" sz="2000" dirty="0"/>
              <a:t>Contact GP to request a referral to your local SLT.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2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2000" dirty="0"/>
              <a:t>Strategies:</a:t>
            </a:r>
          </a:p>
          <a:p>
            <a:pPr>
              <a:defRPr/>
            </a:pPr>
            <a:r>
              <a:rPr lang="en-GB" sz="2000" dirty="0"/>
              <a:t>Taking small, steadily paced, sips of fluid or mouthfuls of diet.</a:t>
            </a:r>
          </a:p>
          <a:p>
            <a:pPr>
              <a:defRPr/>
            </a:pPr>
            <a:r>
              <a:rPr lang="en-GB" sz="2000" dirty="0"/>
              <a:t>Trying not to talk straight after (or during) eating or drinking.</a:t>
            </a:r>
          </a:p>
          <a:p>
            <a:pPr>
              <a:defRPr/>
            </a:pPr>
            <a:r>
              <a:rPr lang="en-GB" sz="2000" dirty="0"/>
              <a:t>Reduce distractions when eating and drinking.</a:t>
            </a:r>
          </a:p>
          <a:p>
            <a:pPr>
              <a:defRPr/>
            </a:pPr>
            <a:r>
              <a:rPr lang="en-GB" sz="2000" dirty="0"/>
              <a:t>If you are having difficulty taking tablets, you may want to try taking them with a spoonful of yoghurt or custard to help them go down more easily.</a:t>
            </a:r>
          </a:p>
          <a:p>
            <a:pPr>
              <a:defRPr/>
            </a:pPr>
            <a:r>
              <a:rPr lang="en-GB" sz="2000" dirty="0"/>
              <a:t>Make a diary of your difficulties and look for patterns of swallowing difficulty</a:t>
            </a:r>
          </a:p>
          <a:p>
            <a:pPr>
              <a:defRPr/>
            </a:pPr>
            <a:r>
              <a:rPr lang="en-GB" sz="2000" dirty="0"/>
              <a:t>If you notice that particular food, drinks or situations regularly lead to difficulties with swallowing, please try to avoid these if it is practical to do so.</a:t>
            </a:r>
          </a:p>
        </p:txBody>
      </p:sp>
      <p:pic>
        <p:nvPicPr>
          <p:cNvPr id="47" name="Audio 46">
            <a:hlinkClick r:id="" action="ppaction://media"/>
            <a:extLst>
              <a:ext uri="{FF2B5EF4-FFF2-40B4-BE49-F238E27FC236}">
                <a16:creationId xmlns:a16="http://schemas.microsoft.com/office/drawing/2014/main" id="{C5CD044D-21AC-57CA-645A-450CEE406F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980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C5B9AF5E-1102-2D3A-0139-C43637F07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553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b="1" dirty="0"/>
              <a:t>Thank you</a:t>
            </a:r>
            <a:br>
              <a:rPr lang="en-GB" altLang="en-US" b="1" dirty="0"/>
            </a:br>
            <a:br>
              <a:rPr lang="en-GB" altLang="en-US" b="1" dirty="0"/>
            </a:br>
            <a:r>
              <a:rPr lang="en-GB" altLang="en-US" b="1" dirty="0"/>
              <a:t>Any Questions? </a:t>
            </a:r>
          </a:p>
        </p:txBody>
      </p:sp>
      <p:pic>
        <p:nvPicPr>
          <p:cNvPr id="39939" name="Picture 1">
            <a:extLst>
              <a:ext uri="{FF2B5EF4-FFF2-40B4-BE49-F238E27FC236}">
                <a16:creationId xmlns:a16="http://schemas.microsoft.com/office/drawing/2014/main" id="{9C735F62-9EA0-2133-9AFF-D4F031263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49950"/>
            <a:ext cx="1695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21EB3D42-8543-2854-D15C-53A0AA6D6E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171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76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2ADE-674A-630A-3BA6-427E41C98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Speech and Language Therapy</a:t>
            </a:r>
          </a:p>
        </p:txBody>
      </p:sp>
      <p:sp>
        <p:nvSpPr>
          <p:cNvPr id="11267" name="TextBox 3">
            <a:extLst>
              <a:ext uri="{FF2B5EF4-FFF2-40B4-BE49-F238E27FC236}">
                <a16:creationId xmlns:a16="http://schemas.microsoft.com/office/drawing/2014/main" id="{2AC1BFB0-721D-E04D-B22A-ADD9FB3A1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060575"/>
            <a:ext cx="3600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/>
              <a:t>Communication</a:t>
            </a:r>
          </a:p>
        </p:txBody>
      </p:sp>
      <p:sp>
        <p:nvSpPr>
          <p:cNvPr id="11268" name="TextBox 4">
            <a:extLst>
              <a:ext uri="{FF2B5EF4-FFF2-40B4-BE49-F238E27FC236}">
                <a16:creationId xmlns:a16="http://schemas.microsoft.com/office/drawing/2014/main" id="{A81C0EBE-EB58-D317-FF8F-42EAC37D9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4221163"/>
            <a:ext cx="3600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/>
              <a:t>Swallowing</a:t>
            </a:r>
          </a:p>
        </p:txBody>
      </p:sp>
      <p:pic>
        <p:nvPicPr>
          <p:cNvPr id="11269" name="Picture 2" descr="4 ways to navigate different communication styles at work">
            <a:extLst>
              <a:ext uri="{FF2B5EF4-FFF2-40B4-BE49-F238E27FC236}">
                <a16:creationId xmlns:a16="http://schemas.microsoft.com/office/drawing/2014/main" id="{0EF19C3A-B070-6FB2-46F4-88273D37E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700213"/>
            <a:ext cx="3744913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AutoShape 4" descr="Drinking Water Woman - Free Vector Graph #621408 - PNG Images - PNGio">
            <a:extLst>
              <a:ext uri="{FF2B5EF4-FFF2-40B4-BE49-F238E27FC236}">
                <a16:creationId xmlns:a16="http://schemas.microsoft.com/office/drawing/2014/main" id="{24ABCB46-C3B7-C31B-D328-1821A1D95A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5" name="AutoShape 6" descr="Drinking Water Woman - Free Vector Graph #621408 - PNG Images - PNGio">
            <a:extLst>
              <a:ext uri="{FF2B5EF4-FFF2-40B4-BE49-F238E27FC236}">
                <a16:creationId xmlns:a16="http://schemas.microsoft.com/office/drawing/2014/main" id="{C37A8755-93A9-F156-9606-7F777E6759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6" name="AutoShape 8" descr="Drinking Water Woman - Free Vector Graph #621408 - PNG Images - PNGio">
            <a:extLst>
              <a:ext uri="{FF2B5EF4-FFF2-40B4-BE49-F238E27FC236}">
                <a16:creationId xmlns:a16="http://schemas.microsoft.com/office/drawing/2014/main" id="{340F366A-A9A8-7EF1-CB8D-B6DBCC8E9A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7" name="AutoShape 10" descr="Drinking Water Woman - Free Vector Graph #621408 - PNG Images - PNGio">
            <a:extLst>
              <a:ext uri="{FF2B5EF4-FFF2-40B4-BE49-F238E27FC236}">
                <a16:creationId xmlns:a16="http://schemas.microsoft.com/office/drawing/2014/main" id="{025FC8FB-35BC-1DED-0F59-77EAA372A8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1274" name="Picture 9">
            <a:extLst>
              <a:ext uri="{FF2B5EF4-FFF2-40B4-BE49-F238E27FC236}">
                <a16:creationId xmlns:a16="http://schemas.microsoft.com/office/drawing/2014/main" id="{0882DF94-194C-6FBC-DE02-2C897F5F5E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3860800"/>
            <a:ext cx="235108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E4999F93-B0DE-3B84-B86E-AFF2CC51F0D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7C6A0E30-8920-A8D5-F9E2-8FF073AF49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11301" name="Audio 11300">
            <a:hlinkClick r:id="" action="ppaction://media"/>
            <a:extLst>
              <a:ext uri="{FF2B5EF4-FFF2-40B4-BE49-F238E27FC236}">
                <a16:creationId xmlns:a16="http://schemas.microsoft.com/office/drawing/2014/main" id="{326DB336-081E-B6CF-2572-240E63F252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25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3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01"/>
                </p:tgtEl>
              </p:cMediaNode>
            </p:audio>
          </p:childTnLst>
        </p:cTn>
      </p:par>
    </p:tnLst>
    <p:bldLst>
      <p:bldP spid="11267" grpId="0"/>
      <p:bldP spid="1126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840F4-5766-0660-362C-6BFB1D2A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Why am I talking to you?</a:t>
            </a:r>
          </a:p>
        </p:txBody>
      </p:sp>
      <p:pic>
        <p:nvPicPr>
          <p:cNvPr id="12291" name="Picture 2" descr="See the source image">
            <a:extLst>
              <a:ext uri="{FF2B5EF4-FFF2-40B4-BE49-F238E27FC236}">
                <a16:creationId xmlns:a16="http://schemas.microsoft.com/office/drawing/2014/main" id="{3D8F173D-D580-590F-4065-F6BAD1DAA0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000" y="1600200"/>
            <a:ext cx="7366000" cy="4876800"/>
          </a:xfrm>
          <a:noFill/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9FC5235-6D48-D919-6AD3-F8D5A0BC49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52" name="Audio 51">
            <a:hlinkClick r:id="" action="ppaction://media"/>
            <a:extLst>
              <a:ext uri="{FF2B5EF4-FFF2-40B4-BE49-F238E27FC236}">
                <a16:creationId xmlns:a16="http://schemas.microsoft.com/office/drawing/2014/main" id="{8CC3AA11-A700-136A-5AC8-8BF94A6C5D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253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D90DE3F8-8998-C5E0-EE9D-6D964AFAA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b="1"/>
              <a:t>Normal Swallow</a:t>
            </a:r>
          </a:p>
        </p:txBody>
      </p:sp>
      <p:sp>
        <p:nvSpPr>
          <p:cNvPr id="13315" name="Content Placeholder 8">
            <a:extLst>
              <a:ext uri="{FF2B5EF4-FFF2-40B4-BE49-F238E27FC236}">
                <a16:creationId xmlns:a16="http://schemas.microsoft.com/office/drawing/2014/main" id="{4330AF5E-44A7-01C4-3221-F44B18E14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5767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it-IT" altLang="en-US">
              <a:cs typeface="Arial" panose="020B0604020202020204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buFontTx/>
              <a:buAutoNum type="arabicPeriod"/>
            </a:pPr>
            <a:r>
              <a:rPr lang="it-IT" altLang="en-US" b="1"/>
              <a:t>Pre oral stage</a:t>
            </a: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buFontTx/>
              <a:buAutoNum type="arabicPeriod"/>
            </a:pPr>
            <a:r>
              <a:rPr lang="it-IT" altLang="en-US" b="1"/>
              <a:t>Oral Stage</a:t>
            </a: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buFontTx/>
              <a:buAutoNum type="arabicPeriod"/>
            </a:pPr>
            <a:r>
              <a:rPr lang="it-IT" altLang="en-US" b="1"/>
              <a:t>Pharyngeal Stage</a:t>
            </a: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buFontTx/>
              <a:buAutoNum type="arabicPeriod"/>
            </a:pPr>
            <a:r>
              <a:rPr lang="it-IT" altLang="en-US" b="1">
                <a:cs typeface="Arial" panose="020B0604020202020204" pitchFamily="34" charset="0"/>
              </a:rPr>
              <a:t>Oesophageal Stage</a:t>
            </a:r>
          </a:p>
          <a:p>
            <a:pPr eaLnBrk="1" hangingPunct="1">
              <a:buFontTx/>
              <a:buNone/>
            </a:pPr>
            <a:endParaRPr lang="it-IT" altLang="en-US">
              <a:cs typeface="Arial" panose="020B0604020202020204" pitchFamily="34" charset="0"/>
            </a:endParaRPr>
          </a:p>
        </p:txBody>
      </p:sp>
      <p:pic>
        <p:nvPicPr>
          <p:cNvPr id="16388" name="Picture 1">
            <a:extLst>
              <a:ext uri="{FF2B5EF4-FFF2-40B4-BE49-F238E27FC236}">
                <a16:creationId xmlns:a16="http://schemas.microsoft.com/office/drawing/2014/main" id="{74555568-3CD0-8AC3-8399-2B4789F4F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49950"/>
            <a:ext cx="1695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55EEB7D6-B5AA-8E0F-FCEC-4BA8863674B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DF7CEEE-CB82-B2EF-4DE3-B50D5F4544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198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3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0E03871C-3DAE-E433-5AD4-FCCE67CD1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b="1"/>
              <a:t>Pre-oral stage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6907EC7D-BD0F-C6AD-E8E2-04676C8F0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57675"/>
          </a:xfrm>
        </p:spPr>
        <p:txBody>
          <a:bodyPr/>
          <a:lstStyle/>
          <a:p>
            <a:pPr eaLnBrk="1" hangingPunct="1"/>
            <a:r>
              <a:rPr lang="en-GB" altLang="en-US"/>
              <a:t>See the bolus</a:t>
            </a:r>
          </a:p>
          <a:p>
            <a:pPr eaLnBrk="1" hangingPunct="1"/>
            <a:r>
              <a:rPr lang="en-GB" altLang="en-US"/>
              <a:t>Smell the bolus</a:t>
            </a:r>
          </a:p>
          <a:p>
            <a:pPr eaLnBrk="1" hangingPunct="1"/>
            <a:r>
              <a:rPr lang="en-GB" altLang="en-US"/>
              <a:t>Salivary flow</a:t>
            </a:r>
          </a:p>
          <a:p>
            <a:pPr eaLnBrk="1" hangingPunct="1"/>
            <a:r>
              <a:rPr lang="en-GB" altLang="en-US"/>
              <a:t>Lips open</a:t>
            </a:r>
          </a:p>
          <a:p>
            <a:pPr eaLnBrk="1" hangingPunct="1"/>
            <a:r>
              <a:rPr lang="en-GB" altLang="en-US"/>
              <a:t>Jaw opens</a:t>
            </a:r>
          </a:p>
          <a:p>
            <a:pPr eaLnBrk="1" hangingPunct="1"/>
            <a:r>
              <a:rPr lang="en-GB" altLang="en-US"/>
              <a:t>Placement of bolus (food or drink in oral cavity) </a:t>
            </a:r>
          </a:p>
        </p:txBody>
      </p:sp>
      <p:pic>
        <p:nvPicPr>
          <p:cNvPr id="5125" name="Picture 5" descr="Image result for eye">
            <a:extLst>
              <a:ext uri="{FF2B5EF4-FFF2-40B4-BE49-F238E27FC236}">
                <a16:creationId xmlns:a16="http://schemas.microsoft.com/office/drawing/2014/main" id="{BD042F02-5F5F-4694-D19A-B383545EA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984" y="1340768"/>
            <a:ext cx="1716485" cy="1146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7" name="AutoShape 7" descr="Image result for nose">
            <a:extLst>
              <a:ext uri="{FF2B5EF4-FFF2-40B4-BE49-F238E27FC236}">
                <a16:creationId xmlns:a16="http://schemas.microsoft.com/office/drawing/2014/main" id="{303472A8-DCFD-E68A-8D21-A97FE3C224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8438" name="AutoShape 9" descr="Image result for nose">
            <a:extLst>
              <a:ext uri="{FF2B5EF4-FFF2-40B4-BE49-F238E27FC236}">
                <a16:creationId xmlns:a16="http://schemas.microsoft.com/office/drawing/2014/main" id="{424B2BF1-E347-446F-4E28-8989BC0ABF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5131" name="Picture 11" descr="Image result for nose">
            <a:extLst>
              <a:ext uri="{FF2B5EF4-FFF2-40B4-BE49-F238E27FC236}">
                <a16:creationId xmlns:a16="http://schemas.microsoft.com/office/drawing/2014/main" id="{DF7022EB-BDAF-ED72-03F5-9F36F10AC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8012" y="1564789"/>
            <a:ext cx="1415720" cy="156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0" name="Picture 1">
            <a:extLst>
              <a:ext uri="{FF2B5EF4-FFF2-40B4-BE49-F238E27FC236}">
                <a16:creationId xmlns:a16="http://schemas.microsoft.com/office/drawing/2014/main" id="{F4940C88-1505-04AE-C135-9C6D9BE50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49950"/>
            <a:ext cx="1695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3D34F4-C18A-9334-4001-54FA3952E7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226" t="8000" r="25587"/>
          <a:stretch/>
        </p:blipFill>
        <p:spPr>
          <a:xfrm>
            <a:off x="6959661" y="3725031"/>
            <a:ext cx="2160674" cy="2184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3022126-4206-C8E2-9E6F-BE277210923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ED1E86AB-6D93-38FE-62F2-4427DCA020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22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638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6894F758-8CF4-EFBC-F7FA-CD5F80161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b="1">
                <a:cs typeface="Arial" charset="0"/>
              </a:rPr>
              <a:t>Oral Stage</a:t>
            </a:r>
            <a:endParaRPr lang="en-US" altLang="en-US" b="1">
              <a:cs typeface="Arial" charset="0"/>
            </a:endParaRP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06BE3BC7-B592-10E8-1ED9-BE7F40C4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550988"/>
            <a:ext cx="5267325" cy="4257675"/>
          </a:xfrm>
        </p:spPr>
        <p:txBody>
          <a:bodyPr/>
          <a:lstStyle/>
          <a:p>
            <a:pPr eaLnBrk="1" hangingPunct="1"/>
            <a:r>
              <a:rPr lang="en-GB" altLang="en-US" dirty="0">
                <a:cs typeface="Arial" panose="020B0604020202020204" pitchFamily="34" charset="0"/>
              </a:rPr>
              <a:t>Lip seal- keeping food in your mouth, </a:t>
            </a:r>
          </a:p>
          <a:p>
            <a:pPr eaLnBrk="1" hangingPunct="1"/>
            <a:r>
              <a:rPr lang="en-GB" altLang="en-US" dirty="0">
                <a:cs typeface="Arial" panose="020B0604020202020204" pitchFamily="34" charset="0"/>
              </a:rPr>
              <a:t>Supporting the movement of the bolus around your mouth and towards your throat</a:t>
            </a:r>
          </a:p>
          <a:p>
            <a:pPr eaLnBrk="1" hangingPunct="1"/>
            <a:r>
              <a:rPr lang="en-GB" altLang="en-US" dirty="0">
                <a:cs typeface="Arial" panose="020B0604020202020204" pitchFamily="34" charset="0"/>
              </a:rPr>
              <a:t>Chewing and manipulating food in your mouth</a:t>
            </a:r>
          </a:p>
          <a:p>
            <a:pPr eaLnBrk="1" hangingPunct="1"/>
            <a:r>
              <a:rPr lang="en-GB" altLang="en-US" dirty="0">
                <a:cs typeface="Arial" panose="020B0604020202020204" pitchFamily="34" charset="0"/>
              </a:rPr>
              <a:t>At this stage your </a:t>
            </a:r>
            <a:r>
              <a:rPr lang="en-GB" altLang="en-US" b="1" dirty="0">
                <a:cs typeface="Arial" panose="020B0604020202020204" pitchFamily="34" charset="0"/>
              </a:rPr>
              <a:t>Airway open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4" name="Picture 3" descr="pic A">
            <a:extLst>
              <a:ext uri="{FF2B5EF4-FFF2-40B4-BE49-F238E27FC236}">
                <a16:creationId xmlns:a16="http://schemas.microsoft.com/office/drawing/2014/main" id="{B65EBC81-26C9-6EB0-EA78-A28BCD7B1556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849689" y="1628800"/>
            <a:ext cx="3042791" cy="3042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1" name="Picture 1">
            <a:extLst>
              <a:ext uri="{FF2B5EF4-FFF2-40B4-BE49-F238E27FC236}">
                <a16:creationId xmlns:a16="http://schemas.microsoft.com/office/drawing/2014/main" id="{18D78F70-0FC3-F703-4D92-930A134FB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49950"/>
            <a:ext cx="1695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8BF4737-55F3-35C3-EC4F-7C280D91770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19471" name="Audio 19470">
            <a:hlinkClick r:id="" action="ppaction://media"/>
            <a:extLst>
              <a:ext uri="{FF2B5EF4-FFF2-40B4-BE49-F238E27FC236}">
                <a16:creationId xmlns:a16="http://schemas.microsoft.com/office/drawing/2014/main" id="{D8110BCB-02D4-4627-D380-80D8674F4A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264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71"/>
                </p:tgtEl>
              </p:cMediaNode>
            </p:audio>
          </p:childTnLst>
        </p:cTn>
      </p:par>
    </p:tnLst>
    <p:bldLst>
      <p:bldP spid="174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>
            <a:extLst>
              <a:ext uri="{FF2B5EF4-FFF2-40B4-BE49-F238E27FC236}">
                <a16:creationId xmlns:a16="http://schemas.microsoft.com/office/drawing/2014/main" id="{8CED755D-C1DF-1409-5A4C-617286EC6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b="1" dirty="0"/>
              <a:t>Pharyngeal Stage</a:t>
            </a:r>
          </a:p>
        </p:txBody>
      </p:sp>
      <p:sp>
        <p:nvSpPr>
          <p:cNvPr id="18435" name="Content Placeholder 4">
            <a:extLst>
              <a:ext uri="{FF2B5EF4-FFF2-40B4-BE49-F238E27FC236}">
                <a16:creationId xmlns:a16="http://schemas.microsoft.com/office/drawing/2014/main" id="{DF04FA5C-49F8-6343-28B8-BE81F94C9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4488"/>
            <a:ext cx="5915025" cy="4852987"/>
          </a:xfrm>
        </p:spPr>
        <p:txBody>
          <a:bodyPr/>
          <a:lstStyle/>
          <a:p>
            <a:pPr eaLnBrk="1" hangingPunct="1"/>
            <a:r>
              <a:rPr lang="en-GB" altLang="en-US"/>
              <a:t>Swallow triggered</a:t>
            </a:r>
          </a:p>
          <a:p>
            <a:pPr eaLnBrk="1" hangingPunct="1"/>
            <a:r>
              <a:rPr lang="en-GB" altLang="en-US"/>
              <a:t>Soft palate raised to stop food from entering the nasal cavity</a:t>
            </a:r>
          </a:p>
          <a:p>
            <a:pPr eaLnBrk="1" hangingPunct="1"/>
            <a:r>
              <a:rPr lang="en-GB" altLang="en-US"/>
              <a:t>Your </a:t>
            </a:r>
            <a:r>
              <a:rPr lang="en-GB" altLang="en-US" b="1"/>
              <a:t>airway closes</a:t>
            </a:r>
          </a:p>
          <a:p>
            <a:pPr eaLnBrk="1" hangingPunct="1"/>
            <a:r>
              <a:rPr lang="en-GB" altLang="en-US" b="1"/>
              <a:t>Cricopharyngeal sphincter relaxes</a:t>
            </a:r>
          </a:p>
          <a:p>
            <a:pPr eaLnBrk="1" hangingPunct="1"/>
            <a:r>
              <a:rPr lang="en-GB" altLang="en-US"/>
              <a:t>Food or drink enters the oesophagus (food pipe)</a:t>
            </a:r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</p:txBody>
      </p:sp>
      <p:pic>
        <p:nvPicPr>
          <p:cNvPr id="16388" name="Picture 4" descr="pic D">
            <a:extLst>
              <a:ext uri="{FF2B5EF4-FFF2-40B4-BE49-F238E27FC236}">
                <a16:creationId xmlns:a16="http://schemas.microsoft.com/office/drawing/2014/main" id="{720AF0A3-6676-3E47-504C-1CD74A769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4040188"/>
            <a:ext cx="18018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pic C">
            <a:extLst>
              <a:ext uri="{FF2B5EF4-FFF2-40B4-BE49-F238E27FC236}">
                <a16:creationId xmlns:a16="http://schemas.microsoft.com/office/drawing/2014/main" id="{03F375E9-DDF3-8C42-8F62-3B2D5401B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2293938"/>
            <a:ext cx="182245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pic B">
            <a:extLst>
              <a:ext uri="{FF2B5EF4-FFF2-40B4-BE49-F238E27FC236}">
                <a16:creationId xmlns:a16="http://schemas.microsoft.com/office/drawing/2014/main" id="{73B827AB-7F5D-0ACF-B62E-019AB15E8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527050"/>
            <a:ext cx="182245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">
            <a:extLst>
              <a:ext uri="{FF2B5EF4-FFF2-40B4-BE49-F238E27FC236}">
                <a16:creationId xmlns:a16="http://schemas.microsoft.com/office/drawing/2014/main" id="{0A7AAD3F-9E59-661A-6879-F15CE5262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49950"/>
            <a:ext cx="1695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00E46145-795D-E8C9-B286-9D3A04FBB2B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7193" name="Audio 7192">
            <a:hlinkClick r:id="" action="ppaction://media"/>
            <a:extLst>
              <a:ext uri="{FF2B5EF4-FFF2-40B4-BE49-F238E27FC236}">
                <a16:creationId xmlns:a16="http://schemas.microsoft.com/office/drawing/2014/main" id="{127312AE-5AE0-D053-C838-1D4C20EB8B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28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3"/>
                </p:tgtEl>
              </p:cMediaNode>
            </p:audio>
          </p:childTnLst>
        </p:cTn>
      </p:par>
    </p:tnLst>
    <p:bldLst>
      <p:bldP spid="1843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8E3C2472-D933-7FFC-B7B4-E6E6D66D8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b="1"/>
              <a:t>Oesophageal Stage</a:t>
            </a:r>
            <a:endParaRPr lang="en-US" altLang="en-US" b="1"/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FFB40260-CBAF-D3CA-3AAD-908D8BBA9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122863" cy="4257675"/>
          </a:xfrm>
        </p:spPr>
        <p:txBody>
          <a:bodyPr/>
          <a:lstStyle/>
          <a:p>
            <a:pPr eaLnBrk="1" hangingPunct="1"/>
            <a:r>
              <a:rPr lang="en-GB" altLang="en-US" b="1"/>
              <a:t>Airway re-opens</a:t>
            </a:r>
            <a:r>
              <a:rPr lang="en-GB" altLang="en-US"/>
              <a:t>/ normal breathing resumed</a:t>
            </a:r>
          </a:p>
          <a:p>
            <a:pPr eaLnBrk="1" hangingPunct="1"/>
            <a:r>
              <a:rPr lang="en-GB" altLang="en-US"/>
              <a:t>Peristalsis ( a wave like motion) occurs in the muscles of your oesophagus to help moves the bolus towards the lower oesophageal sphincter</a:t>
            </a:r>
          </a:p>
          <a:p>
            <a:pPr eaLnBrk="1" hangingPunct="1"/>
            <a:endParaRPr lang="en-US" altLang="en-US"/>
          </a:p>
        </p:txBody>
      </p:sp>
      <p:pic>
        <p:nvPicPr>
          <p:cNvPr id="18436" name="Picture 4" descr="pic E">
            <a:extLst>
              <a:ext uri="{FF2B5EF4-FFF2-40B4-BE49-F238E27FC236}">
                <a16:creationId xmlns:a16="http://schemas.microsoft.com/office/drawing/2014/main" id="{0E7F89D3-5525-97D7-9586-602E8AB2D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1952625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">
            <a:extLst>
              <a:ext uri="{FF2B5EF4-FFF2-40B4-BE49-F238E27FC236}">
                <a16:creationId xmlns:a16="http://schemas.microsoft.com/office/drawing/2014/main" id="{46A68D02-095C-45FB-923A-EB4EB4916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949950"/>
            <a:ext cx="1695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3CF7A17C-8C95-42EB-90F9-58FE8110216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46" name="Audio 45">
            <a:hlinkClick r:id="" action="ppaction://media"/>
            <a:extLst>
              <a:ext uri="{FF2B5EF4-FFF2-40B4-BE49-F238E27FC236}">
                <a16:creationId xmlns:a16="http://schemas.microsoft.com/office/drawing/2014/main" id="{CA4A8FA3-1723-867E-5132-CDCCD893F7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25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048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5.2|1.5|2.7|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.1|7|20.9|28.7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0.4|1.4|2.6|1.4|2|6.8|2|5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9.7|5.9|0.8|5.7|3.8|1.5|9.3|2|2.9|2.9|6.7|6.6|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6|17.9|4.2|4.6|1.4|17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3|5.9|2.9|1.9|0.9|4.1|4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9.9|9.6|5|10.1|1|11.2|10.9|38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0.7|1.8|13|3.3|2.6|8.6|1.9|1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3|3.9|2.3|4.7|10.4|0.9|7.3|0.9|0.6|4.8|0.6|5.5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4.1|1.3|3.2|1.5|1.8|5.2|4.3|1.3|3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5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3|6.9|4.5|7.4|5.3|1.8|7.1|6.8|7.2|4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2.8|15|2.9|6.4|6.2|3.2|21.6|11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.9|2.3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.6|1.2|1.6|2.7|1.2|3.2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0.7|3|7.2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8|2.2|4.5|4.6|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0.9|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5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Metadata/LabelInfo.xml><?xml version="1.0" encoding="utf-8"?>
<clbl:labelList xmlns:clbl="http://schemas.microsoft.com/office/2020/mipLabelMetadata">
  <clbl:label id="{d42255ec-e1af-44ac-b676-7700d3d39603}" enabled="1" method="Standard" siteId="{1a07c565-b111-42d0-ada8-16998c72bd3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1460</TotalTime>
  <Words>893</Words>
  <Application>Microsoft Office PowerPoint</Application>
  <PresentationFormat>On-screen Show (4:3)</PresentationFormat>
  <Paragraphs>151</Paragraphs>
  <Slides>23</Slides>
  <Notes>9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Clarity</vt:lpstr>
      <vt:lpstr>SPEECH AND LANGUAGE THERAPY  </vt:lpstr>
      <vt:lpstr>Outline</vt:lpstr>
      <vt:lpstr>Speech and Language Therapy</vt:lpstr>
      <vt:lpstr>Why am I talking to you?</vt:lpstr>
      <vt:lpstr>Normal Swallow</vt:lpstr>
      <vt:lpstr>Pre-oral stage</vt:lpstr>
      <vt:lpstr>Oral Stage</vt:lpstr>
      <vt:lpstr>Pharyngeal Stage</vt:lpstr>
      <vt:lpstr>Oesophageal Stage</vt:lpstr>
      <vt:lpstr>What is Dysphagia?</vt:lpstr>
      <vt:lpstr> Dysphagia and Wolfram Syndrome </vt:lpstr>
      <vt:lpstr>Signs of Dysphagia</vt:lpstr>
      <vt:lpstr>Dysphagia Management</vt:lpstr>
      <vt:lpstr>Modified Fluids and Diet - IDDSI</vt:lpstr>
      <vt:lpstr>Modified Fluids</vt:lpstr>
      <vt:lpstr>Modified Diet</vt:lpstr>
      <vt:lpstr>Why we modify diet and fluids</vt:lpstr>
      <vt:lpstr>Transitional foods</vt:lpstr>
      <vt:lpstr>High Risk Foods</vt:lpstr>
      <vt:lpstr>Reflux</vt:lpstr>
      <vt:lpstr>Reflux advice</vt:lpstr>
      <vt:lpstr>Do I need SLT?</vt:lpstr>
      <vt:lpstr>Thank you  Any Questions? </vt:lpstr>
    </vt:vector>
  </TitlesOfParts>
  <Company>UHB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SPEECH AND LANGUAGE THERAPY</dc:title>
  <dc:creator>Hannah Mason</dc:creator>
  <cp:lastModifiedBy>Sharnae Salmon (Speech and Language Therapist)</cp:lastModifiedBy>
  <cp:revision>97</cp:revision>
  <cp:lastPrinted>2018-07-06T08:41:15Z</cp:lastPrinted>
  <dcterms:created xsi:type="dcterms:W3CDTF">2009-05-15T09:37:32Z</dcterms:created>
  <dcterms:modified xsi:type="dcterms:W3CDTF">2024-08-20T07:17:29Z</dcterms:modified>
</cp:coreProperties>
</file>